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4" r:id="rId7"/>
    <p:sldId id="262" r:id="rId8"/>
    <p:sldId id="263" r:id="rId9"/>
    <p:sldId id="272" r:id="rId10"/>
    <p:sldId id="273" r:id="rId11"/>
    <p:sldId id="264" r:id="rId12"/>
    <p:sldId id="266" r:id="rId13"/>
    <p:sldId id="267" r:id="rId14"/>
    <p:sldId id="265" r:id="rId15"/>
    <p:sldId id="278" r:id="rId16"/>
    <p:sldId id="275" r:id="rId17"/>
    <p:sldId id="268" r:id="rId18"/>
    <p:sldId id="269" r:id="rId19"/>
    <p:sldId id="270" r:id="rId20"/>
    <p:sldId id="276" r:id="rId21"/>
    <p:sldId id="277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2B9FCD-6177-43DE-8B98-6592C374DBDB}" type="doc">
      <dgm:prSet loTypeId="urn:microsoft.com/office/officeart/2005/8/layout/vList2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831D853-3C84-4716-A867-C27D6B236F6D}">
      <dgm:prSet custT="1"/>
      <dgm:spPr/>
      <dgm:t>
        <a:bodyPr/>
        <a:lstStyle/>
        <a:p>
          <a:r>
            <a:rPr lang="en-US" sz="2400" dirty="0"/>
            <a:t>Utilizing a more inclusive / expansive beer API</a:t>
          </a:r>
        </a:p>
      </dgm:t>
    </dgm:pt>
    <dgm:pt modelId="{B5BB14A1-871C-4FF9-BC9C-CD33DC5DA581}" type="parTrans" cxnId="{931E19A0-6D5D-4C20-997E-BEDC0FBA9099}">
      <dgm:prSet/>
      <dgm:spPr/>
      <dgm:t>
        <a:bodyPr/>
        <a:lstStyle/>
        <a:p>
          <a:endParaRPr lang="en-US"/>
        </a:p>
      </dgm:t>
    </dgm:pt>
    <dgm:pt modelId="{E7A81DC9-421F-4768-A502-44C1CB638BF0}" type="sibTrans" cxnId="{931E19A0-6D5D-4C20-997E-BEDC0FBA9099}">
      <dgm:prSet/>
      <dgm:spPr/>
      <dgm:t>
        <a:bodyPr/>
        <a:lstStyle/>
        <a:p>
          <a:endParaRPr lang="en-US"/>
        </a:p>
      </dgm:t>
    </dgm:pt>
    <dgm:pt modelId="{48A24C50-A53D-4DD4-A97F-6074F6788C33}">
      <dgm:prSet custT="1"/>
      <dgm:spPr/>
      <dgm:t>
        <a:bodyPr/>
        <a:lstStyle/>
        <a:p>
          <a:r>
            <a:rPr lang="en-US" sz="3200" dirty="0"/>
            <a:t>“Reasons to drink” Application</a:t>
          </a:r>
        </a:p>
      </dgm:t>
    </dgm:pt>
    <dgm:pt modelId="{EBA13DD3-6026-4506-806A-79133E21E773}" type="parTrans" cxnId="{F9787384-8A29-4D24-A435-CF491DEE7FA9}">
      <dgm:prSet/>
      <dgm:spPr/>
      <dgm:t>
        <a:bodyPr/>
        <a:lstStyle/>
        <a:p>
          <a:endParaRPr lang="en-US"/>
        </a:p>
      </dgm:t>
    </dgm:pt>
    <dgm:pt modelId="{6F063E47-7174-45FD-95D6-E493576E68C0}" type="sibTrans" cxnId="{F9787384-8A29-4D24-A435-CF491DEE7FA9}">
      <dgm:prSet/>
      <dgm:spPr/>
      <dgm:t>
        <a:bodyPr/>
        <a:lstStyle/>
        <a:p>
          <a:endParaRPr lang="en-US"/>
        </a:p>
      </dgm:t>
    </dgm:pt>
    <dgm:pt modelId="{C49780AC-672A-4715-A045-6C3E94C0AD49}">
      <dgm:prSet custT="1"/>
      <dgm:spPr/>
      <dgm:t>
        <a:bodyPr/>
        <a:lstStyle/>
        <a:p>
          <a:r>
            <a:rPr lang="en-US" sz="2000" b="1" dirty="0"/>
            <a:t>Additional pairings for new beers (besides weather)</a:t>
          </a:r>
        </a:p>
      </dgm:t>
    </dgm:pt>
    <dgm:pt modelId="{C5A28F19-CF0D-4991-88CB-0729FFAF81C9}" type="parTrans" cxnId="{C12F37CF-038B-4CA4-B233-F1A9F831CB0A}">
      <dgm:prSet/>
      <dgm:spPr/>
      <dgm:t>
        <a:bodyPr/>
        <a:lstStyle/>
        <a:p>
          <a:endParaRPr lang="en-US"/>
        </a:p>
      </dgm:t>
    </dgm:pt>
    <dgm:pt modelId="{857EFD0A-CDA7-457C-8AB2-E1CFA7551002}" type="sibTrans" cxnId="{C12F37CF-038B-4CA4-B233-F1A9F831CB0A}">
      <dgm:prSet/>
      <dgm:spPr/>
      <dgm:t>
        <a:bodyPr/>
        <a:lstStyle/>
        <a:p>
          <a:endParaRPr lang="en-US"/>
        </a:p>
      </dgm:t>
    </dgm:pt>
    <dgm:pt modelId="{E682CC2A-9A89-4E5D-B546-6DA2301D2561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z="2000" b="1" dirty="0"/>
            <a:t>Depressing News? (NYT, etc.)</a:t>
          </a:r>
        </a:p>
      </dgm:t>
    </dgm:pt>
    <dgm:pt modelId="{E8C43903-0906-4E1F-A28C-231AC2E4C237}" type="parTrans" cxnId="{0F7CC2D8-4E7F-4392-BCEA-D0CFCAD68397}">
      <dgm:prSet/>
      <dgm:spPr/>
      <dgm:t>
        <a:bodyPr/>
        <a:lstStyle/>
        <a:p>
          <a:endParaRPr lang="en-US"/>
        </a:p>
      </dgm:t>
    </dgm:pt>
    <dgm:pt modelId="{D094E294-3BEB-4867-A502-9B150C0C0F37}" type="sibTrans" cxnId="{0F7CC2D8-4E7F-4392-BCEA-D0CFCAD68397}">
      <dgm:prSet/>
      <dgm:spPr/>
      <dgm:t>
        <a:bodyPr/>
        <a:lstStyle/>
        <a:p>
          <a:endParaRPr lang="en-US"/>
        </a:p>
      </dgm:t>
    </dgm:pt>
    <dgm:pt modelId="{6999B9D1-B0DB-4048-A14F-9A938019BB8E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z="2000" b="1" dirty="0"/>
            <a:t>Terrible Movie? (Rotten Tomatoes)</a:t>
          </a:r>
        </a:p>
      </dgm:t>
    </dgm:pt>
    <dgm:pt modelId="{D5AC70C5-3F65-4816-B1F5-C15D2E280FA5}" type="parTrans" cxnId="{61F03783-4E0A-4D65-B1D0-B458DD59E7E9}">
      <dgm:prSet/>
      <dgm:spPr/>
      <dgm:t>
        <a:bodyPr/>
        <a:lstStyle/>
        <a:p>
          <a:endParaRPr lang="en-US"/>
        </a:p>
      </dgm:t>
    </dgm:pt>
    <dgm:pt modelId="{7851D624-9EF5-41C2-B563-55DCF1EBD031}" type="sibTrans" cxnId="{61F03783-4E0A-4D65-B1D0-B458DD59E7E9}">
      <dgm:prSet/>
      <dgm:spPr/>
      <dgm:t>
        <a:bodyPr/>
        <a:lstStyle/>
        <a:p>
          <a:endParaRPr lang="en-US"/>
        </a:p>
      </dgm:t>
    </dgm:pt>
    <dgm:pt modelId="{5313417F-4A67-48EA-9243-AB467C9E2883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z="2000" b="1" dirty="0"/>
            <a:t>Annoying Date? (User Survey)</a:t>
          </a:r>
        </a:p>
      </dgm:t>
    </dgm:pt>
    <dgm:pt modelId="{66458457-9E06-4418-9A5B-2D67EB070CF1}" type="parTrans" cxnId="{2AB0AFBA-6212-41E6-B19D-89BF331FA19A}">
      <dgm:prSet/>
      <dgm:spPr/>
      <dgm:t>
        <a:bodyPr/>
        <a:lstStyle/>
        <a:p>
          <a:endParaRPr lang="en-US"/>
        </a:p>
      </dgm:t>
    </dgm:pt>
    <dgm:pt modelId="{8B0EF18B-E62C-4BA0-96AC-497549789B4B}" type="sibTrans" cxnId="{2AB0AFBA-6212-41E6-B19D-89BF331FA19A}">
      <dgm:prSet/>
      <dgm:spPr/>
      <dgm:t>
        <a:bodyPr/>
        <a:lstStyle/>
        <a:p>
          <a:endParaRPr lang="en-US"/>
        </a:p>
      </dgm:t>
    </dgm:pt>
    <dgm:pt modelId="{9BCB786F-CB55-4795-93BE-C2C763B69613}">
      <dgm:prSet custT="1"/>
      <dgm:spPr/>
      <dgm:t>
        <a:bodyPr/>
        <a:lstStyle/>
        <a:p>
          <a:r>
            <a:rPr lang="en-US" sz="3200" dirty="0"/>
            <a:t>Possibilities: ENDLESS</a:t>
          </a:r>
        </a:p>
      </dgm:t>
    </dgm:pt>
    <dgm:pt modelId="{D77E7801-C8A9-4837-A94A-1944A06CA5D4}" type="parTrans" cxnId="{1160437F-912B-4071-BA98-2C89E9671720}">
      <dgm:prSet/>
      <dgm:spPr/>
      <dgm:t>
        <a:bodyPr/>
        <a:lstStyle/>
        <a:p>
          <a:endParaRPr lang="en-US"/>
        </a:p>
      </dgm:t>
    </dgm:pt>
    <dgm:pt modelId="{B5BBBC9B-7DCF-48A2-9D29-013E40B43F7F}" type="sibTrans" cxnId="{1160437F-912B-4071-BA98-2C89E9671720}">
      <dgm:prSet/>
      <dgm:spPr/>
      <dgm:t>
        <a:bodyPr/>
        <a:lstStyle/>
        <a:p>
          <a:endParaRPr lang="en-US"/>
        </a:p>
      </dgm:t>
    </dgm:pt>
    <dgm:pt modelId="{64127DA9-8626-4370-8121-E2B6FD259975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z="2000" b="1" dirty="0"/>
            <a:t>Favorite Team Losing? (NBA Stats, Football Data)</a:t>
          </a:r>
        </a:p>
      </dgm:t>
    </dgm:pt>
    <dgm:pt modelId="{AA7BC771-EDBF-44B9-AAF1-D33A28EF6DFD}" type="parTrans" cxnId="{B95268E2-7610-4DC2-A368-140663688897}">
      <dgm:prSet/>
      <dgm:spPr/>
      <dgm:t>
        <a:bodyPr/>
        <a:lstStyle/>
        <a:p>
          <a:endParaRPr lang="en-US"/>
        </a:p>
      </dgm:t>
    </dgm:pt>
    <dgm:pt modelId="{EBE070B7-937D-4D77-A373-6CF5CE983A00}" type="sibTrans" cxnId="{B95268E2-7610-4DC2-A368-140663688897}">
      <dgm:prSet/>
      <dgm:spPr/>
      <dgm:t>
        <a:bodyPr/>
        <a:lstStyle/>
        <a:p>
          <a:endParaRPr lang="en-US"/>
        </a:p>
      </dgm:t>
    </dgm:pt>
    <dgm:pt modelId="{6B0F0375-42FA-4C41-A47B-432816FD061C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z="2000" b="1" dirty="0"/>
            <a:t>Favorite Player Arrested? (NFL Arrests)</a:t>
          </a:r>
        </a:p>
      </dgm:t>
    </dgm:pt>
    <dgm:pt modelId="{00BF0E20-05BA-4167-A908-FF593EEB1D33}" type="parTrans" cxnId="{64B4D116-4A20-4F63-8842-7358AE85B23D}">
      <dgm:prSet/>
      <dgm:spPr/>
      <dgm:t>
        <a:bodyPr/>
        <a:lstStyle/>
        <a:p>
          <a:endParaRPr lang="en-US"/>
        </a:p>
      </dgm:t>
    </dgm:pt>
    <dgm:pt modelId="{651432FD-F0D0-4984-94FF-9A7FCABEBC1E}" type="sibTrans" cxnId="{64B4D116-4A20-4F63-8842-7358AE85B23D}">
      <dgm:prSet/>
      <dgm:spPr/>
      <dgm:t>
        <a:bodyPr/>
        <a:lstStyle/>
        <a:p>
          <a:endParaRPr lang="en-US"/>
        </a:p>
      </dgm:t>
    </dgm:pt>
    <dgm:pt modelId="{976FB5E8-D0CA-4213-9EB0-3D59856021B5}" type="pres">
      <dgm:prSet presAssocID="{3C2B9FCD-6177-43DE-8B98-6592C374DBDB}" presName="linear" presStyleCnt="0">
        <dgm:presLayoutVars>
          <dgm:animLvl val="lvl"/>
          <dgm:resizeHandles val="exact"/>
        </dgm:presLayoutVars>
      </dgm:prSet>
      <dgm:spPr/>
    </dgm:pt>
    <dgm:pt modelId="{E1E7666E-BE46-4975-A6C5-5431CA39E216}" type="pres">
      <dgm:prSet presAssocID="{9831D853-3C84-4716-A867-C27D6B236F6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8575461-C55C-47F7-A4BD-B49986C103BE}" type="pres">
      <dgm:prSet presAssocID="{E7A81DC9-421F-4768-A502-44C1CB638BF0}" presName="spacer" presStyleCnt="0"/>
      <dgm:spPr/>
    </dgm:pt>
    <dgm:pt modelId="{F561FAE0-4B49-41DF-A712-E0F734EDDD6F}" type="pres">
      <dgm:prSet presAssocID="{48A24C50-A53D-4DD4-A97F-6074F6788C3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A7C84FD-500A-426F-919E-4924604B31DF}" type="pres">
      <dgm:prSet presAssocID="{48A24C50-A53D-4DD4-A97F-6074F6788C33}" presName="childText" presStyleLbl="revTx" presStyleIdx="0" presStyleCnt="1">
        <dgm:presLayoutVars>
          <dgm:bulletEnabled val="1"/>
        </dgm:presLayoutVars>
      </dgm:prSet>
      <dgm:spPr/>
    </dgm:pt>
    <dgm:pt modelId="{AF9B5854-8AEF-4C40-B8D4-EB0A8DBE578D}" type="pres">
      <dgm:prSet presAssocID="{9BCB786F-CB55-4795-93BE-C2C763B6961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4B4D116-4A20-4F63-8842-7358AE85B23D}" srcId="{C49780AC-672A-4715-A045-6C3E94C0AD49}" destId="{6B0F0375-42FA-4C41-A47B-432816FD061C}" srcOrd="4" destOrd="0" parTransId="{00BF0E20-05BA-4167-A908-FF593EEB1D33}" sibTransId="{651432FD-F0D0-4984-94FF-9A7FCABEBC1E}"/>
    <dgm:cxn modelId="{306BA31D-4F8E-403D-829C-10BD2F7E7361}" type="presOf" srcId="{E682CC2A-9A89-4E5D-B546-6DA2301D2561}" destId="{3A7C84FD-500A-426F-919E-4924604B31DF}" srcOrd="0" destOrd="1" presId="urn:microsoft.com/office/officeart/2005/8/layout/vList2"/>
    <dgm:cxn modelId="{D6771820-DF27-41BA-BB74-18971E7ECDC6}" type="presOf" srcId="{3C2B9FCD-6177-43DE-8B98-6592C374DBDB}" destId="{976FB5E8-D0CA-4213-9EB0-3D59856021B5}" srcOrd="0" destOrd="0" presId="urn:microsoft.com/office/officeart/2005/8/layout/vList2"/>
    <dgm:cxn modelId="{997F242B-5B98-4ACE-82C4-F61BA3F3D7DB}" type="presOf" srcId="{48A24C50-A53D-4DD4-A97F-6074F6788C33}" destId="{F561FAE0-4B49-41DF-A712-E0F734EDDD6F}" srcOrd="0" destOrd="0" presId="urn:microsoft.com/office/officeart/2005/8/layout/vList2"/>
    <dgm:cxn modelId="{7669DF2D-D49A-41E7-BD79-9E6F65A8C1E9}" type="presOf" srcId="{6999B9D1-B0DB-4048-A14F-9A938019BB8E}" destId="{3A7C84FD-500A-426F-919E-4924604B31DF}" srcOrd="0" destOrd="2" presId="urn:microsoft.com/office/officeart/2005/8/layout/vList2"/>
    <dgm:cxn modelId="{0B96AA67-3BB4-4993-BBFD-6FCA11475570}" type="presOf" srcId="{9831D853-3C84-4716-A867-C27D6B236F6D}" destId="{E1E7666E-BE46-4975-A6C5-5431CA39E216}" srcOrd="0" destOrd="0" presId="urn:microsoft.com/office/officeart/2005/8/layout/vList2"/>
    <dgm:cxn modelId="{200C2B6C-F0E0-417E-9B11-C8D60709EA0C}" type="presOf" srcId="{6B0F0375-42FA-4C41-A47B-432816FD061C}" destId="{3A7C84FD-500A-426F-919E-4924604B31DF}" srcOrd="0" destOrd="5" presId="urn:microsoft.com/office/officeart/2005/8/layout/vList2"/>
    <dgm:cxn modelId="{374F6153-6892-4F62-BCDD-80544FBFD639}" type="presOf" srcId="{64127DA9-8626-4370-8121-E2B6FD259975}" destId="{3A7C84FD-500A-426F-919E-4924604B31DF}" srcOrd="0" destOrd="4" presId="urn:microsoft.com/office/officeart/2005/8/layout/vList2"/>
    <dgm:cxn modelId="{1160437F-912B-4071-BA98-2C89E9671720}" srcId="{3C2B9FCD-6177-43DE-8B98-6592C374DBDB}" destId="{9BCB786F-CB55-4795-93BE-C2C763B69613}" srcOrd="2" destOrd="0" parTransId="{D77E7801-C8A9-4837-A94A-1944A06CA5D4}" sibTransId="{B5BBBC9B-7DCF-48A2-9D29-013E40B43F7F}"/>
    <dgm:cxn modelId="{61F03783-4E0A-4D65-B1D0-B458DD59E7E9}" srcId="{C49780AC-672A-4715-A045-6C3E94C0AD49}" destId="{6999B9D1-B0DB-4048-A14F-9A938019BB8E}" srcOrd="1" destOrd="0" parTransId="{D5AC70C5-3F65-4816-B1F5-C15D2E280FA5}" sibTransId="{7851D624-9EF5-41C2-B563-55DCF1EBD031}"/>
    <dgm:cxn modelId="{F9787384-8A29-4D24-A435-CF491DEE7FA9}" srcId="{3C2B9FCD-6177-43DE-8B98-6592C374DBDB}" destId="{48A24C50-A53D-4DD4-A97F-6074F6788C33}" srcOrd="1" destOrd="0" parTransId="{EBA13DD3-6026-4506-806A-79133E21E773}" sibTransId="{6F063E47-7174-45FD-95D6-E493576E68C0}"/>
    <dgm:cxn modelId="{931E19A0-6D5D-4C20-997E-BEDC0FBA9099}" srcId="{3C2B9FCD-6177-43DE-8B98-6592C374DBDB}" destId="{9831D853-3C84-4716-A867-C27D6B236F6D}" srcOrd="0" destOrd="0" parTransId="{B5BB14A1-871C-4FF9-BC9C-CD33DC5DA581}" sibTransId="{E7A81DC9-421F-4768-A502-44C1CB638BF0}"/>
    <dgm:cxn modelId="{F9D3AAA4-0C74-483F-A174-6CB92A48F78C}" type="presOf" srcId="{C49780AC-672A-4715-A045-6C3E94C0AD49}" destId="{3A7C84FD-500A-426F-919E-4924604B31DF}" srcOrd="0" destOrd="0" presId="urn:microsoft.com/office/officeart/2005/8/layout/vList2"/>
    <dgm:cxn modelId="{9563E9AE-D3BE-438C-BA74-10F47D85D427}" type="presOf" srcId="{9BCB786F-CB55-4795-93BE-C2C763B69613}" destId="{AF9B5854-8AEF-4C40-B8D4-EB0A8DBE578D}" srcOrd="0" destOrd="0" presId="urn:microsoft.com/office/officeart/2005/8/layout/vList2"/>
    <dgm:cxn modelId="{2AB0AFBA-6212-41E6-B19D-89BF331FA19A}" srcId="{C49780AC-672A-4715-A045-6C3E94C0AD49}" destId="{5313417F-4A67-48EA-9243-AB467C9E2883}" srcOrd="2" destOrd="0" parTransId="{66458457-9E06-4418-9A5B-2D67EB070CF1}" sibTransId="{8B0EF18B-E62C-4BA0-96AC-497549789B4B}"/>
    <dgm:cxn modelId="{FDFB6BBF-C781-4566-88D5-A52FB90D4F7B}" type="presOf" srcId="{5313417F-4A67-48EA-9243-AB467C9E2883}" destId="{3A7C84FD-500A-426F-919E-4924604B31DF}" srcOrd="0" destOrd="3" presId="urn:microsoft.com/office/officeart/2005/8/layout/vList2"/>
    <dgm:cxn modelId="{C12F37CF-038B-4CA4-B233-F1A9F831CB0A}" srcId="{48A24C50-A53D-4DD4-A97F-6074F6788C33}" destId="{C49780AC-672A-4715-A045-6C3E94C0AD49}" srcOrd="0" destOrd="0" parTransId="{C5A28F19-CF0D-4991-88CB-0729FFAF81C9}" sibTransId="{857EFD0A-CDA7-457C-8AB2-E1CFA7551002}"/>
    <dgm:cxn modelId="{0F7CC2D8-4E7F-4392-BCEA-D0CFCAD68397}" srcId="{C49780AC-672A-4715-A045-6C3E94C0AD49}" destId="{E682CC2A-9A89-4E5D-B546-6DA2301D2561}" srcOrd="0" destOrd="0" parTransId="{E8C43903-0906-4E1F-A28C-231AC2E4C237}" sibTransId="{D094E294-3BEB-4867-A502-9B150C0C0F37}"/>
    <dgm:cxn modelId="{B95268E2-7610-4DC2-A368-140663688897}" srcId="{C49780AC-672A-4715-A045-6C3E94C0AD49}" destId="{64127DA9-8626-4370-8121-E2B6FD259975}" srcOrd="3" destOrd="0" parTransId="{AA7BC771-EDBF-44B9-AAF1-D33A28EF6DFD}" sibTransId="{EBE070B7-937D-4D77-A373-6CF5CE983A00}"/>
    <dgm:cxn modelId="{D63B3932-565C-476C-BE6F-BB4CF5433755}" type="presParOf" srcId="{976FB5E8-D0CA-4213-9EB0-3D59856021B5}" destId="{E1E7666E-BE46-4975-A6C5-5431CA39E216}" srcOrd="0" destOrd="0" presId="urn:microsoft.com/office/officeart/2005/8/layout/vList2"/>
    <dgm:cxn modelId="{69530AE1-E204-4D3C-AC15-8318B3BE1B7D}" type="presParOf" srcId="{976FB5E8-D0CA-4213-9EB0-3D59856021B5}" destId="{08575461-C55C-47F7-A4BD-B49986C103BE}" srcOrd="1" destOrd="0" presId="urn:microsoft.com/office/officeart/2005/8/layout/vList2"/>
    <dgm:cxn modelId="{95CF648C-154C-47AC-8DB4-2730FC818503}" type="presParOf" srcId="{976FB5E8-D0CA-4213-9EB0-3D59856021B5}" destId="{F561FAE0-4B49-41DF-A712-E0F734EDDD6F}" srcOrd="2" destOrd="0" presId="urn:microsoft.com/office/officeart/2005/8/layout/vList2"/>
    <dgm:cxn modelId="{DC7CC737-DB6A-472D-A852-906FBB8A7D7F}" type="presParOf" srcId="{976FB5E8-D0CA-4213-9EB0-3D59856021B5}" destId="{3A7C84FD-500A-426F-919E-4924604B31DF}" srcOrd="3" destOrd="0" presId="urn:microsoft.com/office/officeart/2005/8/layout/vList2"/>
    <dgm:cxn modelId="{E5C2BBB6-37EE-4389-AAEF-40EADA7BAFF3}" type="presParOf" srcId="{976FB5E8-D0CA-4213-9EB0-3D59856021B5}" destId="{AF9B5854-8AEF-4C40-B8D4-EB0A8DBE578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E7666E-BE46-4975-A6C5-5431CA39E216}">
      <dsp:nvSpPr>
        <dsp:cNvPr id="0" name=""/>
        <dsp:cNvSpPr/>
      </dsp:nvSpPr>
      <dsp:spPr>
        <a:xfrm>
          <a:off x="0" y="17872"/>
          <a:ext cx="6492875" cy="9547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Utilizing a more inclusive / expansive beer API</a:t>
          </a:r>
        </a:p>
      </dsp:txBody>
      <dsp:txXfrm>
        <a:off x="46606" y="64478"/>
        <a:ext cx="6399663" cy="861508"/>
      </dsp:txXfrm>
    </dsp:sp>
    <dsp:sp modelId="{F561FAE0-4B49-41DF-A712-E0F734EDDD6F}">
      <dsp:nvSpPr>
        <dsp:cNvPr id="0" name=""/>
        <dsp:cNvSpPr/>
      </dsp:nvSpPr>
      <dsp:spPr>
        <a:xfrm>
          <a:off x="0" y="1119472"/>
          <a:ext cx="6492875" cy="95472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“Reasons to drink” Application</a:t>
          </a:r>
        </a:p>
      </dsp:txBody>
      <dsp:txXfrm>
        <a:off x="46606" y="1166078"/>
        <a:ext cx="6399663" cy="861508"/>
      </dsp:txXfrm>
    </dsp:sp>
    <dsp:sp modelId="{3A7C84FD-500A-426F-919E-4924604B31DF}">
      <dsp:nvSpPr>
        <dsp:cNvPr id="0" name=""/>
        <dsp:cNvSpPr/>
      </dsp:nvSpPr>
      <dsp:spPr>
        <a:xfrm>
          <a:off x="0" y="2074192"/>
          <a:ext cx="6492875" cy="2058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dirty="0"/>
            <a:t>Additional pairings for new beers (besides weather)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en-US" sz="2000" b="1" kern="1200" dirty="0"/>
            <a:t>Depressing News? (NYT, etc.)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en-US" sz="2000" b="1" kern="1200" dirty="0"/>
            <a:t>Terrible Movie? (Rotten Tomatoes)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en-US" sz="2000" b="1" kern="1200" dirty="0"/>
            <a:t>Annoying Date? (User Survey)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en-US" sz="2000" b="1" kern="1200" dirty="0"/>
            <a:t>Favorite Team Losing? (NBA Stats, Football Data)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en-US" sz="2000" b="1" kern="1200" dirty="0"/>
            <a:t>Favorite Player Arrested? (NFL Arrests)</a:t>
          </a:r>
        </a:p>
      </dsp:txBody>
      <dsp:txXfrm>
        <a:off x="0" y="2074192"/>
        <a:ext cx="6492875" cy="2058614"/>
      </dsp:txXfrm>
    </dsp:sp>
    <dsp:sp modelId="{AF9B5854-8AEF-4C40-B8D4-EB0A8DBE578D}">
      <dsp:nvSpPr>
        <dsp:cNvPr id="0" name=""/>
        <dsp:cNvSpPr/>
      </dsp:nvSpPr>
      <dsp:spPr>
        <a:xfrm>
          <a:off x="0" y="4132807"/>
          <a:ext cx="6492875" cy="95472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Possibilities: ENDLESS</a:t>
          </a:r>
        </a:p>
      </dsp:txBody>
      <dsp:txXfrm>
        <a:off x="46606" y="4179413"/>
        <a:ext cx="6399663" cy="8615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38C2B-FC40-43B0-BECA-6D9E0727C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9301C-BFF2-4EBE-9260-B2F0704B1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DB9D-2218-4BA8-BADE-FB01533DC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6DE0B-2DAF-4082-B21A-9C8E433DA722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914D7-94E3-45BD-AA47-836EE345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AD36F-8CB1-4D39-B95A-A5E22ECFD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6194-9045-435C-9A1C-FFDD37C7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13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1F8F4-B1C5-4638-964F-57324C185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6BCCB9-51B2-41E4-A0EA-D4285E664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7D4A1-FA2E-4776-B614-343CF37E6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6DE0B-2DAF-4082-B21A-9C8E433DA722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CBC38-AE6E-453C-9D7F-A88310CEF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D076D-0F5B-45A8-BE59-4DA15DCC8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6194-9045-435C-9A1C-FFDD37C7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52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8A42F7-02DD-477D-86BA-7DAA29DE79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751D2F-A0D6-4F82-92A9-EBF2E9908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C7773-D034-407A-B193-2F5C7883D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6DE0B-2DAF-4082-B21A-9C8E433DA722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EB54D-A1B7-4486-87D4-3661FCF33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1011D-9E8C-4E7E-BF15-58FDDD24C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6194-9045-435C-9A1C-FFDD37C7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1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8AF3-4F23-45DC-AA59-501072B53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12E01-D031-424F-812C-6F70B8CA2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6FD9C-0C6A-427B-AD11-B1035BD5C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6DE0B-2DAF-4082-B21A-9C8E433DA722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D46A1-3AF0-4D86-8A96-314A924D3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11C3C-FA18-4B21-8FE7-6E8E1644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6194-9045-435C-9A1C-FFDD37C7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51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628B-EC9E-43E6-981D-483F41A94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015D8-0760-4E79-8237-F84AEE36D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B9DF1-EA6D-47CB-BB28-DA0CBC31A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6DE0B-2DAF-4082-B21A-9C8E433DA722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D7FF5-811F-4DB8-BF46-F3DCC70D2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15AD1-B9B0-47E9-9176-7726DEEEB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6194-9045-435C-9A1C-FFDD37C7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332F4-ED1F-4ACC-AB4F-072F7AEF2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F2C68-C826-4001-A0EE-0C5EFD1C3C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A1167-5A76-4AD0-825D-A61E70961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AD89C-62E3-4823-9978-1DC3F3402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6DE0B-2DAF-4082-B21A-9C8E433DA722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748F2-0C10-4D5D-9D3A-DEE3AF1B9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A7B0E6-7451-476D-B413-09AB40273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6194-9045-435C-9A1C-FFDD37C7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658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37DD7-3DF6-4D34-B483-B5ECA2E99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D7926-A7EF-4FAA-8683-DD5A4B660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E0A42-CC92-4667-8AF1-337847600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5339CF-E9E5-48B4-8826-056C5B37E5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F54C0B-E46E-4F38-989B-B8D46E3E6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CFBF97-6733-4E72-83B1-E7DB66D56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6DE0B-2DAF-4082-B21A-9C8E433DA722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64CC9E-00B9-4496-BD1B-EEFD742B0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3CC029-81BF-4C17-8003-23FC5793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6194-9045-435C-9A1C-FFDD37C7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3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FD65F-E2D8-421C-86C0-66D9E22EE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B41132-2E98-4073-B9D1-73B3F853F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6DE0B-2DAF-4082-B21A-9C8E433DA722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FD179-9302-4983-B6C5-A178B7646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7280A-2D7D-473A-BB6B-6A7CEFE49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6194-9045-435C-9A1C-FFDD37C7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49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BDA195-F5D7-4786-98FD-35E45101C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6DE0B-2DAF-4082-B21A-9C8E433DA722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271E8-D4C5-4FEF-9148-5D3F65080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9A0EC-02EC-4C12-8555-0F45E8D39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6194-9045-435C-9A1C-FFDD37C7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92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FD1D7-6422-4F20-899B-7AC2889D1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FC984-5DBF-464A-9CFE-0011E5C20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6AC26F-4070-4822-B655-533792EBD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D88CC-82DA-4F4D-BBF9-14A2B22AB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6DE0B-2DAF-4082-B21A-9C8E433DA722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D14D4-CB12-4774-8BCE-700E4E7D9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F16792-8772-4F8A-81D3-2F598846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6194-9045-435C-9A1C-FFDD37C7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32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95277-90A1-49CB-8EDF-8E9258B96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84B238-EC6C-467B-939F-180F834FF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3F74E-CCE2-4B66-8EE4-2F294C4C8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A8BBA5-C402-487D-AB02-910EAD63A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6DE0B-2DAF-4082-B21A-9C8E433DA722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156E55-32E1-488C-BBEE-F61F8AC5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5D05E-7731-42C4-9FBE-71AF1EA94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6194-9045-435C-9A1C-FFDD37C7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76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2D8B5D-F034-4CA8-98C0-534041E3F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F723B-21D6-4025-8DF0-C2CE386DD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91F6B-38AE-4B9E-AFB9-C54592E941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6DE0B-2DAF-4082-B21A-9C8E433DA722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931FC-468C-4FE9-AEB1-C92A1AA0B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2C9C1-BFA3-4EC0-B125-EE6E04572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96194-9045-435C-9A1C-FFDD37C77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66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E12BD-5C31-4B0C-BFEC-C3C49B5EF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1268" y="1428935"/>
            <a:ext cx="5550147" cy="5124449"/>
          </a:xfrm>
        </p:spPr>
        <p:txBody>
          <a:bodyPr anchor="b">
            <a:normAutofit/>
          </a:bodyPr>
          <a:lstStyle/>
          <a:p>
            <a:pPr algn="r"/>
            <a:r>
              <a:rPr lang="en-US" sz="8000" b="1" dirty="0">
                <a:latin typeface="Bahnschrift Condensed" panose="020B0502040204020203" pitchFamily="34" charset="0"/>
              </a:rPr>
              <a:t>Daily POURcast</a:t>
            </a:r>
            <a:br>
              <a:rPr lang="en-US" sz="2900" b="1" dirty="0"/>
            </a:br>
            <a:r>
              <a:rPr lang="en-US" sz="2000" b="1" dirty="0"/>
              <a:t>A new web application created by </a:t>
            </a:r>
            <a:br>
              <a:rPr lang="en-US" sz="2900" b="1" dirty="0"/>
            </a:br>
            <a:br>
              <a:rPr lang="en-US" sz="2900" b="1" dirty="0"/>
            </a:br>
            <a:r>
              <a:rPr lang="en-US" sz="4400" b="1" dirty="0">
                <a:latin typeface="Bahnschrift SemiBold Condensed" panose="020B0502040204020203" pitchFamily="34" charset="0"/>
              </a:rPr>
              <a:t>Joe </a:t>
            </a:r>
            <a:r>
              <a:rPr lang="en-US" sz="4400" b="1" dirty="0" err="1">
                <a:latin typeface="Bahnschrift SemiBold Condensed" panose="020B0502040204020203" pitchFamily="34" charset="0"/>
              </a:rPr>
              <a:t>Dorau</a:t>
            </a:r>
            <a:br>
              <a:rPr lang="en-US" sz="2900" b="1" dirty="0">
                <a:latin typeface="Bahnschrift SemiBold Condensed" panose="020B0502040204020203" pitchFamily="34" charset="0"/>
              </a:rPr>
            </a:br>
            <a:r>
              <a:rPr lang="en-US" sz="4400" b="1" dirty="0">
                <a:latin typeface="Bahnschrift SemiBold Condensed" panose="020B0502040204020203" pitchFamily="34" charset="0"/>
              </a:rPr>
              <a:t>John </a:t>
            </a:r>
            <a:r>
              <a:rPr lang="en-US" sz="4400" b="1" dirty="0" err="1">
                <a:latin typeface="Bahnschrift SemiBold Condensed" panose="020B0502040204020203" pitchFamily="34" charset="0"/>
              </a:rPr>
              <a:t>Geipel</a:t>
            </a:r>
            <a:br>
              <a:rPr lang="en-US" sz="4400" b="1" dirty="0">
                <a:latin typeface="Bahnschrift SemiBold Condensed" panose="020B0502040204020203" pitchFamily="34" charset="0"/>
              </a:rPr>
            </a:br>
            <a:r>
              <a:rPr lang="en-US" sz="4400" b="1" dirty="0">
                <a:latin typeface="Bahnschrift SemiBold Condensed" panose="020B0502040204020203" pitchFamily="34" charset="0"/>
              </a:rPr>
              <a:t>Bryan </a:t>
            </a:r>
            <a:r>
              <a:rPr lang="en-US" sz="4400" b="1" dirty="0" err="1">
                <a:latin typeface="Bahnschrift SemiBold Condensed" panose="020B0502040204020203" pitchFamily="34" charset="0"/>
              </a:rPr>
              <a:t>Thusius</a:t>
            </a:r>
            <a:br>
              <a:rPr lang="en-US" sz="4400" b="1" dirty="0">
                <a:latin typeface="Bahnschrift SemiBold Condensed" panose="020B0502040204020203" pitchFamily="34" charset="0"/>
              </a:rPr>
            </a:br>
            <a:r>
              <a:rPr lang="en-US" sz="4400" b="1" dirty="0">
                <a:latin typeface="Bahnschrift SemiBold Condensed" panose="020B0502040204020203" pitchFamily="34" charset="0"/>
              </a:rPr>
              <a:t>Christian Livick</a:t>
            </a:r>
            <a:endParaRPr lang="en-US" sz="2900" dirty="0">
              <a:latin typeface="Bahnschrift SemiBold Condensed" panose="020B0502040204020203" pitchFamily="34" charset="0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0E03CE75-E4B8-4EA0-B5CF-5FB3D5863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2" r="29913" b="-1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392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672E-DD15-4DDF-85DC-5D05601E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Example JSON from Punk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6C1992-308D-445E-BEDC-60727E37B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68" t="28889" r="2110" b="20277"/>
          <a:stretch/>
        </p:blipFill>
        <p:spPr>
          <a:xfrm>
            <a:off x="1076325" y="1325563"/>
            <a:ext cx="10277475" cy="49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8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672E-DD15-4DDF-85DC-5D05601E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6985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JavaScript (Cont.)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2D58E7-47CF-4EB4-B0F5-5E499D0ADE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"/>
          <a:stretch/>
        </p:blipFill>
        <p:spPr>
          <a:xfrm>
            <a:off x="66676" y="1296140"/>
            <a:ext cx="6323314" cy="547021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F846AD-4239-4542-B9E7-50178B2018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25" t="8750" r="15468" b="8472"/>
          <a:stretch/>
        </p:blipFill>
        <p:spPr>
          <a:xfrm>
            <a:off x="6096000" y="1038224"/>
            <a:ext cx="5962650" cy="567690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6341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672E-DD15-4DDF-85DC-5D05601E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6985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JavaScript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828DE-0757-4242-9CB5-21E6366B47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56" t="38611" r="7500" b="33472"/>
          <a:stretch/>
        </p:blipFill>
        <p:spPr>
          <a:xfrm>
            <a:off x="353704" y="1614488"/>
            <a:ext cx="11307974" cy="2738437"/>
          </a:xfrm>
          <a:prstGeom prst="rect">
            <a:avLst/>
          </a:prstGeom>
        </p:spPr>
      </p:pic>
      <p:sp>
        <p:nvSpPr>
          <p:cNvPr id="5" name="Callout: Up Arrow 4">
            <a:extLst>
              <a:ext uri="{FF2B5EF4-FFF2-40B4-BE49-F238E27FC236}">
                <a16:creationId xmlns:a16="http://schemas.microsoft.com/office/drawing/2014/main" id="{BE6F4F1C-7B8F-4412-BB3A-19A256297BEA}"/>
              </a:ext>
            </a:extLst>
          </p:cNvPr>
          <p:cNvSpPr/>
          <p:nvPr/>
        </p:nvSpPr>
        <p:spPr>
          <a:xfrm>
            <a:off x="983295" y="4014787"/>
            <a:ext cx="7800975" cy="1552575"/>
          </a:xfrm>
          <a:prstGeom prst="upArrowCallou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Updates DOM based on data retrieved from weather API (provides user with weather stats in their area)</a:t>
            </a:r>
          </a:p>
        </p:txBody>
      </p:sp>
    </p:spTree>
    <p:extLst>
      <p:ext uri="{BB962C8B-B14F-4D97-AF65-F5344CB8AC3E}">
        <p14:creationId xmlns:p14="http://schemas.microsoft.com/office/powerpoint/2010/main" val="300187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672E-DD15-4DDF-85DC-5D05601E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69850"/>
            <a:ext cx="11601450" cy="1325563"/>
          </a:xfrm>
        </p:spPr>
        <p:txBody>
          <a:bodyPr>
            <a:normAutofit/>
          </a:bodyPr>
          <a:lstStyle/>
          <a:p>
            <a:r>
              <a:rPr lang="en-US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Example DOM Changes (weather stats)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D22B4D-D867-48F9-8D49-C6CBD48F4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05" r="64320" b="5502"/>
          <a:stretch/>
        </p:blipFill>
        <p:spPr>
          <a:xfrm>
            <a:off x="962856" y="1609725"/>
            <a:ext cx="4714875" cy="447422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00C518-27A1-485B-A6F2-D6480EC1D9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104" r="66286" b="5243"/>
          <a:stretch/>
        </p:blipFill>
        <p:spPr>
          <a:xfrm>
            <a:off x="6096000" y="1609725"/>
            <a:ext cx="4296792" cy="449167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6639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672E-DD15-4DDF-85DC-5D05601E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6985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JavaScript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510FB-92FB-42BD-81AA-C400FE59C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56" t="20347" r="10313" b="23612"/>
          <a:stretch/>
        </p:blipFill>
        <p:spPr>
          <a:xfrm>
            <a:off x="672649" y="1229740"/>
            <a:ext cx="10772775" cy="5474578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23F49363-3E1E-4DF5-975E-21CBC8C6EE0B}"/>
              </a:ext>
            </a:extLst>
          </p:cNvPr>
          <p:cNvSpPr/>
          <p:nvPr/>
        </p:nvSpPr>
        <p:spPr>
          <a:xfrm rot="20101798">
            <a:off x="7909223" y="192327"/>
            <a:ext cx="3381375" cy="1657350"/>
          </a:xfrm>
          <a:prstGeom prst="leftArrow">
            <a:avLst>
              <a:gd name="adj1" fmla="val 50000"/>
              <a:gd name="adj2" fmla="val 87496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Determining level of weather severity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5F2AE70F-F1CD-4529-9A46-E54ACB78A9FA}"/>
              </a:ext>
            </a:extLst>
          </p:cNvPr>
          <p:cNvSpPr/>
          <p:nvPr/>
        </p:nvSpPr>
        <p:spPr>
          <a:xfrm rot="20967532">
            <a:off x="8193313" y="3364395"/>
            <a:ext cx="3381375" cy="1657350"/>
          </a:xfrm>
          <a:prstGeom prst="leftArrow">
            <a:avLst>
              <a:gd name="adj1" fmla="val 50000"/>
              <a:gd name="adj2" fmla="val 87496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Setting abv range for ajax call from beer API</a:t>
            </a:r>
          </a:p>
        </p:txBody>
      </p:sp>
    </p:spTree>
    <p:extLst>
      <p:ext uri="{BB962C8B-B14F-4D97-AF65-F5344CB8AC3E}">
        <p14:creationId xmlns:p14="http://schemas.microsoft.com/office/powerpoint/2010/main" val="87586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672E-DD15-4DDF-85DC-5D05601E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69850"/>
            <a:ext cx="11601450" cy="1325563"/>
          </a:xfrm>
        </p:spPr>
        <p:txBody>
          <a:bodyPr>
            <a:normAutofit/>
          </a:bodyPr>
          <a:lstStyle/>
          <a:p>
            <a:r>
              <a:rPr lang="en-US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Example DOM Changes (weather stats)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D22B4D-D867-48F9-8D49-C6CBD48F4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05" r="64320" b="5502"/>
          <a:stretch/>
        </p:blipFill>
        <p:spPr>
          <a:xfrm>
            <a:off x="962856" y="1609725"/>
            <a:ext cx="4714875" cy="447422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00C518-27A1-485B-A6F2-D6480EC1D9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104" r="66286" b="5243"/>
          <a:stretch/>
        </p:blipFill>
        <p:spPr>
          <a:xfrm>
            <a:off x="6096000" y="1609725"/>
            <a:ext cx="4296792" cy="449167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B733DA9-2D54-4054-996F-58E6F0969284}"/>
              </a:ext>
            </a:extLst>
          </p:cNvPr>
          <p:cNvSpPr/>
          <p:nvPr/>
        </p:nvSpPr>
        <p:spPr>
          <a:xfrm>
            <a:off x="1660124" y="4891920"/>
            <a:ext cx="3178206" cy="132277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5EFF85-C4CC-4E4D-A32A-D886342A2A18}"/>
              </a:ext>
            </a:extLst>
          </p:cNvPr>
          <p:cNvSpPr/>
          <p:nvPr/>
        </p:nvSpPr>
        <p:spPr>
          <a:xfrm>
            <a:off x="6655293" y="4891919"/>
            <a:ext cx="3178206" cy="132277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4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43B382-4F41-4C68-9D83-34AC1C4AC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11" t="14628" r="7015" b="16893"/>
          <a:stretch/>
        </p:blipFill>
        <p:spPr>
          <a:xfrm>
            <a:off x="565211" y="349223"/>
            <a:ext cx="11061577" cy="61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76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672E-DD15-4DDF-85DC-5D05601E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Example DOM Changes (weather message)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C4E02-6E65-480F-A952-545FD3B90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81" t="37500" r="1718" b="43171"/>
          <a:stretch/>
        </p:blipFill>
        <p:spPr>
          <a:xfrm>
            <a:off x="314324" y="1405631"/>
            <a:ext cx="11331985" cy="189547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DA8F90-0942-49A5-9317-4294A57AE0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16" t="37106" r="1897" b="41250"/>
          <a:stretch/>
        </p:blipFill>
        <p:spPr>
          <a:xfrm>
            <a:off x="314324" y="3837372"/>
            <a:ext cx="11331985" cy="213606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69935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672E-DD15-4DDF-85DC-5D05601E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2 </a:t>
            </a:r>
            <a:r>
              <a:rPr lang="en-US" sz="6600" b="1" i="1" baseline="30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nd</a:t>
            </a:r>
            <a:r>
              <a:rPr lang="en-US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 ajax call to Punk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E7558-A037-43CF-909E-3EEE27206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13" t="25833" r="8438" b="20417"/>
          <a:stretch/>
        </p:blipFill>
        <p:spPr>
          <a:xfrm>
            <a:off x="333375" y="1325563"/>
            <a:ext cx="11391900" cy="519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80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672E-DD15-4DDF-85DC-5D05601E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Example DOM Changes (Recommendations)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1CAD0-264C-4A2F-AB8A-BBE583039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94" t="32777" r="2032" b="6251"/>
          <a:stretch/>
        </p:blipFill>
        <p:spPr>
          <a:xfrm>
            <a:off x="976312" y="1190625"/>
            <a:ext cx="10239375" cy="545520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27834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02B4A-B301-426F-87A5-208AC5ECA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790575"/>
            <a:ext cx="6544470" cy="1197861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latin typeface="Bahnschrift Condensed" panose="020B0502040204020203" pitchFamily="34" charset="0"/>
              </a:rPr>
              <a:t>What is Daily POURcast?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37B4D-901D-4F2C-9159-C3CB6BC49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5106288" cy="3327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Daily POURcast is an application that utilizes both the OpenWeatherMap API and Brewdog’s Punk API to recommend beers of various styles and potencies based on the weather in a user’s location. </a:t>
            </a:r>
          </a:p>
        </p:txBody>
      </p:sp>
      <p:pic>
        <p:nvPicPr>
          <p:cNvPr id="7" name="Picture 6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03A50D9B-043F-4623-A1BA-1574377DE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7985">
            <a:off x="7763155" y="10246"/>
            <a:ext cx="3650296" cy="3375953"/>
          </a:xfrm>
          <a:prstGeom prst="rect">
            <a:avLst/>
          </a:prstGeom>
        </p:spPr>
      </p:pic>
      <p:pic>
        <p:nvPicPr>
          <p:cNvPr id="2052" name="Picture 4" descr="Image result for beer phone">
            <a:extLst>
              <a:ext uri="{FF2B5EF4-FFF2-40B4-BE49-F238E27FC236}">
                <a16:creationId xmlns:a16="http://schemas.microsoft.com/office/drawing/2014/main" id="{E87AAF84-E7A8-445E-8DB4-12637412F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4436">
            <a:off x="5909447" y="3035824"/>
            <a:ext cx="6167626" cy="347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384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672E-DD15-4DDF-85DC-5D05601E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Example DOM Changes (Recommendations)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AFCFE-BF2D-4564-BFF9-3FA8DE4678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94" t="38890" r="1875" b="4721"/>
          <a:stretch/>
        </p:blipFill>
        <p:spPr>
          <a:xfrm>
            <a:off x="687683" y="1236786"/>
            <a:ext cx="10816634" cy="531665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89048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672E-DD15-4DDF-85DC-5D05601E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Example DOM Changes (Recommendations)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533F3A-A583-4131-A7D6-CFD19AAD6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49" t="33269" r="2064" b="6278"/>
          <a:stretch/>
        </p:blipFill>
        <p:spPr>
          <a:xfrm>
            <a:off x="1029809" y="1325563"/>
            <a:ext cx="9863091" cy="519285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25140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D8672E-DD15-4DDF-85DC-5D05601E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16" y="685800"/>
            <a:ext cx="3396239" cy="510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Future Development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A6AAA13B-FC06-4C9A-8ED8-C6C481F366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8523946"/>
              </p:ext>
            </p:extLst>
          </p:nvPr>
        </p:nvGraphicFramePr>
        <p:xfrm>
          <a:off x="5004436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5395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3631C-AC22-48FE-9ED6-F462662BB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55" y="365126"/>
            <a:ext cx="10520702" cy="854075"/>
          </a:xfrm>
        </p:spPr>
        <p:txBody>
          <a:bodyPr>
            <a:normAutofit/>
          </a:bodyPr>
          <a:lstStyle/>
          <a:p>
            <a:r>
              <a:rPr lang="en-US" sz="54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Our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89289-C9BC-4841-B94E-92B242D52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05633"/>
            <a:ext cx="10515598" cy="4957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 avid beer drinkers ourselves, we are always looking for reasons to try new styles, brands, and pairings.</a:t>
            </a:r>
          </a:p>
          <a:p>
            <a:r>
              <a:rPr lang="en-US" dirty="0">
                <a:solidFill>
                  <a:srgbClr val="FFFFFF"/>
                </a:solidFill>
              </a:rPr>
              <a:t>We also know that a good beer at the end of the day (or in the middle of the day) can help foster a sense of camaraderie with our fellow beer-drinkers through the discussion of mutual life stressors. </a:t>
            </a:r>
          </a:p>
          <a:p>
            <a:r>
              <a:rPr lang="en-US" dirty="0">
                <a:solidFill>
                  <a:srgbClr val="FFFFFF"/>
                </a:solidFill>
              </a:rPr>
              <a:t>We asked ourselves, “what is a more common stressor than inclement weather?”</a:t>
            </a:r>
          </a:p>
          <a:p>
            <a:r>
              <a:rPr lang="en-US" dirty="0">
                <a:solidFill>
                  <a:srgbClr val="FFFFFF"/>
                </a:solidFill>
              </a:rPr>
              <a:t>The answer is nothing.</a:t>
            </a:r>
          </a:p>
          <a:p>
            <a:r>
              <a:rPr lang="en-US" dirty="0">
                <a:solidFill>
                  <a:srgbClr val="FFFFFF"/>
                </a:solidFill>
              </a:rPr>
              <a:t>For this reason, we decided to create something that would combine our love of new beers and our common distaste for crappy weather.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412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32A67F-3598-4A13-8552-DA884FFCC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5AAEC-5795-48CA-975C-77071EAD8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320859"/>
            <a:ext cx="4573475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i="1" kern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Design Process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98EBA13-C937-430B-9523-439FE2109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id="{C127201B-6175-4121-A260-258B54372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5151" y="1350699"/>
            <a:ext cx="4962524" cy="496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9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672E-DD15-4DDF-85DC-5D05601E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37439"/>
          </a:xfrm>
        </p:spPr>
        <p:txBody>
          <a:bodyPr>
            <a:normAutofit/>
          </a:bodyPr>
          <a:lstStyle/>
          <a:p>
            <a:r>
              <a:rPr lang="en-US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User Interface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74C993-25AD-4519-B6D0-AD09D6A5F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13" b="5761"/>
          <a:stretch/>
        </p:blipFill>
        <p:spPr>
          <a:xfrm>
            <a:off x="366905" y="1037439"/>
            <a:ext cx="11458189" cy="55316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94129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672E-DD15-4DDF-85DC-5D05601E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6985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Sample JSON OpenWeatherMap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76D21F-DB0C-4ECB-AF2F-868BB4073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12" t="15417" r="17109" b="47083"/>
          <a:stretch/>
        </p:blipFill>
        <p:spPr>
          <a:xfrm>
            <a:off x="600075" y="1395413"/>
            <a:ext cx="10734675" cy="502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672E-DD15-4DDF-85DC-5D05601E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6985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OpenWeatherMap API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F4F0D5-6096-4B6D-875B-40612A6EC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384" y="1248330"/>
            <a:ext cx="8785616" cy="5016499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AFAFD827-168B-416C-99DD-1D1462CC7A22}"/>
              </a:ext>
            </a:extLst>
          </p:cNvPr>
          <p:cNvSpPr/>
          <p:nvPr/>
        </p:nvSpPr>
        <p:spPr>
          <a:xfrm rot="577001">
            <a:off x="166260" y="2215400"/>
            <a:ext cx="3438340" cy="2279712"/>
          </a:xfrm>
          <a:prstGeom prst="rightArrow">
            <a:avLst>
              <a:gd name="adj1" fmla="val 50000"/>
              <a:gd name="adj2" fmla="val 90889"/>
            </a:avLst>
          </a:prstGeom>
          <a:solidFill>
            <a:schemeClr val="accent2">
              <a:lumMod val="75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Sample weather codes from OpenWeatherMap API</a:t>
            </a:r>
          </a:p>
        </p:txBody>
      </p:sp>
    </p:spTree>
    <p:extLst>
      <p:ext uri="{BB962C8B-B14F-4D97-AF65-F5344CB8AC3E}">
        <p14:creationId xmlns:p14="http://schemas.microsoft.com/office/powerpoint/2010/main" val="220704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672E-DD15-4DDF-85DC-5D05601E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1" y="478223"/>
            <a:ext cx="5064618" cy="3649894"/>
          </a:xfrm>
        </p:spPr>
        <p:txBody>
          <a:bodyPr>
            <a:normAutofit fontScale="90000"/>
          </a:bodyPr>
          <a:lstStyle/>
          <a:p>
            <a:r>
              <a:rPr lang="en-US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Variables to hold weather codes in different categories: 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2D895B4B-7FDD-44ED-AC48-F0B839909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215" y="267949"/>
            <a:ext cx="6620052" cy="612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81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672E-DD15-4DDF-85DC-5D05601E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sz="66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Example JSON from Punk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A2930-E384-4702-BAAB-044C0D6E7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28" t="15016" r="2282" b="50000"/>
          <a:stretch/>
        </p:blipFill>
        <p:spPr>
          <a:xfrm>
            <a:off x="436485" y="1458728"/>
            <a:ext cx="11319030" cy="374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1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5601</TotalTime>
  <Words>343</Words>
  <Application>Microsoft Office PowerPoint</Application>
  <PresentationFormat>Widescreen</PresentationFormat>
  <Paragraphs>40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Bahnschrift Condensed</vt:lpstr>
      <vt:lpstr>Bahnschrift SemiBold Condensed</vt:lpstr>
      <vt:lpstr>Calibri</vt:lpstr>
      <vt:lpstr>Calibri Light</vt:lpstr>
      <vt:lpstr>Courier New</vt:lpstr>
      <vt:lpstr>Office Theme</vt:lpstr>
      <vt:lpstr>Daily POURcast A new web application created by   Joe Dorau John Geipel Bryan Thusius Christian Livick</vt:lpstr>
      <vt:lpstr>What is Daily POURcast?</vt:lpstr>
      <vt:lpstr>Our Motivation</vt:lpstr>
      <vt:lpstr>Design Process</vt:lpstr>
      <vt:lpstr>User Interface</vt:lpstr>
      <vt:lpstr>Sample JSON OpenWeatherMap</vt:lpstr>
      <vt:lpstr>OpenWeatherMap API</vt:lpstr>
      <vt:lpstr>Variables to hold weather codes in different categories: </vt:lpstr>
      <vt:lpstr>Example JSON from Punk API</vt:lpstr>
      <vt:lpstr>Example JSON from Punk API</vt:lpstr>
      <vt:lpstr>JavaScript (Cont.)</vt:lpstr>
      <vt:lpstr>JavaScript (Cont.)</vt:lpstr>
      <vt:lpstr>Example DOM Changes (weather stats)</vt:lpstr>
      <vt:lpstr>JavaScript (Cont.)</vt:lpstr>
      <vt:lpstr>Example DOM Changes (weather stats)</vt:lpstr>
      <vt:lpstr>PowerPoint Presentation</vt:lpstr>
      <vt:lpstr>Example DOM Changes (weather message)</vt:lpstr>
      <vt:lpstr>2 nd ajax call to Punk API</vt:lpstr>
      <vt:lpstr>Example DOM Changes (Recommendations)</vt:lpstr>
      <vt:lpstr>Example DOM Changes (Recommendations)</vt:lpstr>
      <vt:lpstr>Example DOM Changes (Recommendations)</vt:lpstr>
      <vt:lpstr>Future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Daily POURcast A new web application created by   Joe Dorau John Geipel Bryan Thusius Christian Livick</dc:title>
  <dc:creator>Christian Livick</dc:creator>
  <cp:lastModifiedBy>Christian Livick</cp:lastModifiedBy>
  <cp:revision>11</cp:revision>
  <dcterms:created xsi:type="dcterms:W3CDTF">2019-05-27T01:52:19Z</dcterms:created>
  <dcterms:modified xsi:type="dcterms:W3CDTF">2019-05-30T23:13:37Z</dcterms:modified>
</cp:coreProperties>
</file>